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7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9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3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7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2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5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0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4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4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9833-907F-4E0D-B6B3-6B3FB29B6132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6727-11AA-4A23-BE67-2A0691DF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57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Internet?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Internet is a computer network that interconnects millions of computing devices throughout the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2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Autofit/>
          </a:bodyPr>
          <a:lstStyle/>
          <a:p>
            <a:pPr marL="742950" lvl="1" indent="-285750" rtl="0">
              <a:spcBef>
                <a:spcPct val="20000"/>
              </a:spcBef>
              <a:defRPr/>
            </a:pPr>
            <a:r>
              <a:rPr lang="en-US" sz="32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Factory needs to move large amount of cargo to some destination warehouse located thousands of miles away</a:t>
            </a:r>
            <a:br>
              <a:rPr lang="en-US" sz="32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2362200" y="5943600"/>
            <a:ext cx="7467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38400" y="6172200"/>
            <a:ext cx="7391400" cy="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8" name="Picture 8" descr="C:\Users\Nassar\AppData\Local\Microsoft\Windows\Temporary Internet Files\Content.IE5\KGTD2QZ8\MC9003894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124201" y="4953001"/>
            <a:ext cx="2004347" cy="1384097"/>
          </a:xfrm>
          <a:prstGeom prst="rect">
            <a:avLst/>
          </a:prstGeom>
          <a:noFill/>
        </p:spPr>
      </p:pic>
      <p:pic>
        <p:nvPicPr>
          <p:cNvPr id="15369" name="Picture 9" descr="C:\Users\Nassar\AppData\Local\Microsoft\Windows\Temporary Internet Files\Content.IE5\CA3T3O5E\MC9000300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737611"/>
            <a:ext cx="1905000" cy="2444717"/>
          </a:xfrm>
          <a:prstGeom prst="rect">
            <a:avLst/>
          </a:prstGeom>
          <a:noFill/>
        </p:spPr>
      </p:pic>
      <p:pic>
        <p:nvPicPr>
          <p:cNvPr id="15370" name="Picture 10" descr="C:\Users\Nassar\AppData\Local\Microsoft\Windows\Temporary Internet Files\Content.IE5\079IBIN8\MC9003912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890011"/>
            <a:ext cx="2057400" cy="2144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93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191000" y="3124200"/>
            <a:ext cx="4572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648200" y="3124200"/>
            <a:ext cx="457200" cy="381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419600" y="2743200"/>
            <a:ext cx="4572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1143000"/>
          </a:xfrm>
        </p:spPr>
        <p:txBody>
          <a:bodyPr>
            <a:noAutofit/>
          </a:bodyPr>
          <a:lstStyle/>
          <a:p>
            <a:pPr marL="742950" lvl="1" indent="-285750" algn="ctr" rtl="0">
              <a:spcBef>
                <a:spcPct val="20000"/>
              </a:spcBef>
              <a:defRPr/>
            </a:pPr>
            <a:r>
              <a:rPr lang="en-US" sz="36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At factory, cargo is segmented  and loaded into a fleet of trucks</a:t>
            </a:r>
            <a:br>
              <a:rPr lang="en-US" sz="36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2362200" y="5943600"/>
            <a:ext cx="7467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38400" y="6172200"/>
            <a:ext cx="7391400" cy="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8" name="Picture 8" descr="C:\Users\Nassar\AppData\Local\Microsoft\Windows\Temporary Internet Files\Content.IE5\KGTD2QZ8\MC9003894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124201" y="4953001"/>
            <a:ext cx="2004347" cy="1384097"/>
          </a:xfrm>
          <a:prstGeom prst="rect">
            <a:avLst/>
          </a:prstGeom>
          <a:noFill/>
        </p:spPr>
      </p:pic>
      <p:pic>
        <p:nvPicPr>
          <p:cNvPr id="15369" name="Picture 9" descr="C:\Users\Nassar\AppData\Local\Microsoft\Windows\Temporary Internet Files\Content.IE5\CA3T3O5E\MC9000300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737611"/>
            <a:ext cx="1905000" cy="2444717"/>
          </a:xfrm>
          <a:prstGeom prst="rect">
            <a:avLst/>
          </a:prstGeom>
          <a:noFill/>
        </p:spPr>
      </p:pic>
      <p:pic>
        <p:nvPicPr>
          <p:cNvPr id="15370" name="Picture 10" descr="C:\Users\Nassar\AppData\Local\Microsoft\Windows\Temporary Internet Files\Content.IE5\079IBIN8\MC9003912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890011"/>
            <a:ext cx="2057400" cy="2144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08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33526E-6 L -0.10834 0.26636 " pathEditMode="relative" ptsTypes="AA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56647E-6 L -0.125 0.2608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130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3699E-6 L -0.06667 0.2941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1143000"/>
          </a:xfrm>
        </p:spPr>
        <p:txBody>
          <a:bodyPr>
            <a:noAutofit/>
          </a:bodyPr>
          <a:lstStyle/>
          <a:p>
            <a:pPr marL="742950" lvl="1" indent="-285750" rtl="0">
              <a:spcBef>
                <a:spcPct val="20000"/>
              </a:spcBef>
              <a:defRPr/>
            </a:pPr>
            <a:r>
              <a:rPr lang="en-US" sz="28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Each of trucks then independently travels through the network of highways, roads and intersections to the destination warehouse</a:t>
            </a:r>
            <a:br>
              <a:rPr lang="en-US" sz="28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362200" y="5943600"/>
            <a:ext cx="7467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38400" y="6172200"/>
            <a:ext cx="7391400" cy="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124201" y="4800601"/>
            <a:ext cx="2004347" cy="1536497"/>
            <a:chOff x="1600200" y="4800600"/>
            <a:chExt cx="2004347" cy="1536497"/>
          </a:xfrm>
        </p:grpSpPr>
        <p:sp>
          <p:nvSpPr>
            <p:cNvPr id="17" name="Rectangle 16"/>
            <p:cNvSpPr/>
            <p:nvPr/>
          </p:nvSpPr>
          <p:spPr>
            <a:xfrm>
              <a:off x="1752600" y="4953000"/>
              <a:ext cx="457200" cy="3810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57400" y="4876800"/>
              <a:ext cx="457200" cy="3810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362200" y="4800600"/>
              <a:ext cx="4572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368" name="Picture 8" descr="C:\Users\Nassar\AppData\Local\Microsoft\Windows\Temporary Internet Files\Content.IE5\KGTD2QZ8\MC9003894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600200" y="4953000"/>
              <a:ext cx="2004347" cy="1384097"/>
            </a:xfrm>
            <a:prstGeom prst="rect">
              <a:avLst/>
            </a:prstGeom>
            <a:noFill/>
          </p:spPr>
        </p:pic>
      </p:grpSp>
      <p:pic>
        <p:nvPicPr>
          <p:cNvPr id="15369" name="Picture 9" descr="C:\Users\Nassar\AppData\Local\Microsoft\Windows\Temporary Internet Files\Content.IE5\CA3T3O5E\MC9000300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737611"/>
            <a:ext cx="1905000" cy="2444717"/>
          </a:xfrm>
          <a:prstGeom prst="rect">
            <a:avLst/>
          </a:prstGeom>
          <a:noFill/>
        </p:spPr>
      </p:pic>
      <p:pic>
        <p:nvPicPr>
          <p:cNvPr id="15370" name="Picture 10" descr="C:\Users\Nassar\AppData\Local\Microsoft\Windows\Temporary Internet Files\Content.IE5\079IBIN8\MC9003912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890011"/>
            <a:ext cx="2057400" cy="2144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534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7341E-6 L 0.44045 -0.0009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Autofit/>
          </a:bodyPr>
          <a:lstStyle/>
          <a:p>
            <a:pPr marL="742950" lvl="1" indent="-285750" algn="ctr" rtl="0">
              <a:spcBef>
                <a:spcPct val="20000"/>
              </a:spcBef>
              <a:defRPr/>
            </a:pPr>
            <a:r>
              <a:rPr lang="en-US" sz="28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At destination warehouse, the cargo is unloaded and grouped with the rest of cargo arriving from same shipment</a:t>
            </a:r>
            <a:br>
              <a:rPr lang="en-US" sz="280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362200" y="5943600"/>
            <a:ext cx="7467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38400" y="6172200"/>
            <a:ext cx="7391400" cy="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368253" y="4953000"/>
            <a:ext cx="4572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73053" y="4876800"/>
            <a:ext cx="457200" cy="381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77853" y="4800600"/>
            <a:ext cx="4572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8" name="Picture 8" descr="C:\Users\Nassar\AppData\Local\Microsoft\Windows\Temporary Internet Files\Content.IE5\KGTD2QZ8\MC9003894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215854" y="4940504"/>
            <a:ext cx="2004347" cy="1384097"/>
          </a:xfrm>
          <a:prstGeom prst="rect">
            <a:avLst/>
          </a:prstGeom>
          <a:noFill/>
        </p:spPr>
      </p:pic>
      <p:pic>
        <p:nvPicPr>
          <p:cNvPr id="15369" name="Picture 9" descr="C:\Users\Nassar\AppData\Local\Microsoft\Windows\Temporary Internet Files\Content.IE5\CA3T3O5E\MC9000300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737611"/>
            <a:ext cx="1905000" cy="2444717"/>
          </a:xfrm>
          <a:prstGeom prst="rect">
            <a:avLst/>
          </a:prstGeom>
          <a:noFill/>
        </p:spPr>
      </p:pic>
      <p:pic>
        <p:nvPicPr>
          <p:cNvPr id="15370" name="Picture 10" descr="C:\Users\Nassar\AppData\Local\Microsoft\Windows\Temporary Internet Files\Content.IE5\079IBIN8\MC9003912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890011"/>
            <a:ext cx="2057400" cy="2144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182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66474E-6 L 0.175 -0.05548 " pathEditMode="relative" ptsTypes="AA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-0.00624 L 0.1927 -0.0450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0" y="-19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208 L 0.13594 -0.0922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Packet switched networks (which transport packets) are in many ways similar to transportation networks of highways, roads, and intersections (which transport vehicles).</a:t>
            </a:r>
          </a:p>
        </p:txBody>
      </p:sp>
    </p:spTree>
    <p:extLst>
      <p:ext uri="{BB962C8B-B14F-4D97-AF65-F5344CB8AC3E}">
        <p14:creationId xmlns:p14="http://schemas.microsoft.com/office/powerpoint/2010/main" val="21116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Analogy Explained…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Packets = trucks</a:t>
            </a:r>
          </a:p>
          <a:p>
            <a:pPr lvl="1"/>
            <a:r>
              <a:rPr lang="en-US" dirty="0" smtClean="0"/>
              <a:t>Communication links = highways and roads</a:t>
            </a:r>
          </a:p>
          <a:p>
            <a:pPr lvl="1"/>
            <a:r>
              <a:rPr lang="en-US" dirty="0" smtClean="0"/>
              <a:t>Packet switches = intersections</a:t>
            </a:r>
          </a:p>
          <a:p>
            <a:pPr lvl="1"/>
            <a:r>
              <a:rPr lang="en-US" dirty="0" smtClean="0"/>
              <a:t>End systems = buildings</a:t>
            </a:r>
          </a:p>
          <a:p>
            <a:pPr lvl="1"/>
            <a:r>
              <a:rPr lang="en-US" dirty="0" smtClean="0"/>
              <a:t>Trucks take path through transportation network, packet takes path through computer network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Larry L. Peterson and Bruce S. </a:t>
            </a:r>
            <a:r>
              <a:rPr lang="en-US"/>
              <a:t>Davie, </a:t>
            </a:r>
            <a:r>
              <a:rPr lang="en-US" i="1"/>
              <a:t>Computer Networks: A Systems Approach, </a:t>
            </a:r>
            <a:r>
              <a:rPr lang="en-US"/>
              <a:t>Edition 4.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What is the Internet?</vt:lpstr>
      <vt:lpstr>Factory needs to move large amount of cargo to some destination warehouse located thousands of miles away </vt:lpstr>
      <vt:lpstr>At factory, cargo is segmented  and loaded into a fleet of trucks </vt:lpstr>
      <vt:lpstr>Each of trucks then independently travels through the network of highways, roads and intersections to the destination warehouse </vt:lpstr>
      <vt:lpstr>At destination warehouse, the cargo is unloaded and grouped with the rest of cargo arriving from same shipment </vt:lpstr>
      <vt:lpstr>The Analogy</vt:lpstr>
      <vt:lpstr>The Analogy Explained…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Internet?</dc:title>
  <dc:creator>David Nassar</dc:creator>
  <cp:lastModifiedBy>David Nassar</cp:lastModifiedBy>
  <cp:revision>3</cp:revision>
  <dcterms:created xsi:type="dcterms:W3CDTF">2015-04-15T04:41:14Z</dcterms:created>
  <dcterms:modified xsi:type="dcterms:W3CDTF">2016-02-19T05:40:03Z</dcterms:modified>
</cp:coreProperties>
</file>